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68" r:id="rId2"/>
    <p:sldId id="266" r:id="rId3"/>
    <p:sldId id="270" r:id="rId4"/>
    <p:sldId id="272" r:id="rId5"/>
    <p:sldId id="273" r:id="rId6"/>
    <p:sldId id="274" r:id="rId7"/>
    <p:sldId id="275" r:id="rId8"/>
    <p:sldId id="261" r:id="rId9"/>
    <p:sldId id="276" r:id="rId10"/>
    <p:sldId id="283" r:id="rId11"/>
    <p:sldId id="277" r:id="rId12"/>
    <p:sldId id="278" r:id="rId13"/>
    <p:sldId id="279" r:id="rId14"/>
    <p:sldId id="280" r:id="rId15"/>
    <p:sldId id="281" r:id="rId16"/>
    <p:sldId id="28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87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67"/>
    <p:restoredTop sz="58509"/>
  </p:normalViewPr>
  <p:slideViewPr>
    <p:cSldViewPr snapToGrid="0" snapToObjects="1">
      <p:cViewPr varScale="1">
        <p:scale>
          <a:sx n="89" d="100"/>
          <a:sy n="89" d="100"/>
        </p:scale>
        <p:origin x="2664" y="168"/>
      </p:cViewPr>
      <p:guideLst/>
    </p:cSldViewPr>
  </p:slideViewPr>
  <p:notesTextViewPr>
    <p:cViewPr>
      <p:scale>
        <a:sx n="1" d="1"/>
        <a:sy n="1" d="1"/>
      </p:scale>
      <p:origin x="0" y="0"/>
    </p:cViewPr>
  </p:notesTextViewPr>
  <p:sorterViewPr>
    <p:cViewPr>
      <p:scale>
        <a:sx n="170" d="100"/>
        <a:sy n="1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png>
</file>

<file path=ppt/media/image3.png>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ACE28-57F8-6141-A2E8-F481633BE720}" type="datetimeFigureOut">
              <a:rPr lang="en-US" smtClean="0"/>
              <a:t>2/14/19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FEC41-50A0-0F41-B602-C6D96BA76C81}" type="slidenum">
              <a:rPr lang="en-US" smtClean="0"/>
              <a:t>‹#›</a:t>
            </a:fld>
            <a:endParaRPr lang="en-US"/>
          </a:p>
        </p:txBody>
      </p:sp>
    </p:spTree>
    <p:extLst>
      <p:ext uri="{BB962C8B-B14F-4D97-AF65-F5344CB8AC3E}">
        <p14:creationId xmlns:p14="http://schemas.microsoft.com/office/powerpoint/2010/main" val="953906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a:t>
            </a:fld>
            <a:endParaRPr lang="en-US"/>
          </a:p>
        </p:txBody>
      </p:sp>
    </p:spTree>
    <p:extLst>
      <p:ext uri="{BB962C8B-B14F-4D97-AF65-F5344CB8AC3E}">
        <p14:creationId xmlns:p14="http://schemas.microsoft.com/office/powerpoint/2010/main" val="308026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12</a:t>
            </a:fld>
            <a:endParaRPr lang="en-US"/>
          </a:p>
        </p:txBody>
      </p:sp>
    </p:spTree>
    <p:extLst>
      <p:ext uri="{BB962C8B-B14F-4D97-AF65-F5344CB8AC3E}">
        <p14:creationId xmlns:p14="http://schemas.microsoft.com/office/powerpoint/2010/main" val="1092500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13</a:t>
            </a:fld>
            <a:endParaRPr lang="en-US"/>
          </a:p>
        </p:txBody>
      </p:sp>
    </p:spTree>
    <p:extLst>
      <p:ext uri="{BB962C8B-B14F-4D97-AF65-F5344CB8AC3E}">
        <p14:creationId xmlns:p14="http://schemas.microsoft.com/office/powerpoint/2010/main" val="40243528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14</a:t>
            </a:fld>
            <a:endParaRPr lang="en-US"/>
          </a:p>
        </p:txBody>
      </p:sp>
    </p:spTree>
    <p:extLst>
      <p:ext uri="{BB962C8B-B14F-4D97-AF65-F5344CB8AC3E}">
        <p14:creationId xmlns:p14="http://schemas.microsoft.com/office/powerpoint/2010/main" val="1332056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15</a:t>
            </a:fld>
            <a:endParaRPr lang="en-US"/>
          </a:p>
        </p:txBody>
      </p:sp>
    </p:spTree>
    <p:extLst>
      <p:ext uri="{BB962C8B-B14F-4D97-AF65-F5344CB8AC3E}">
        <p14:creationId xmlns:p14="http://schemas.microsoft.com/office/powerpoint/2010/main" val="4239234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16</a:t>
            </a:fld>
            <a:endParaRPr lang="en-US"/>
          </a:p>
        </p:txBody>
      </p:sp>
    </p:spTree>
    <p:extLst>
      <p:ext uri="{BB962C8B-B14F-4D97-AF65-F5344CB8AC3E}">
        <p14:creationId xmlns:p14="http://schemas.microsoft.com/office/powerpoint/2010/main" val="7641844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2</a:t>
            </a:fld>
            <a:endParaRPr lang="en-US"/>
          </a:p>
        </p:txBody>
      </p:sp>
    </p:spTree>
    <p:extLst>
      <p:ext uri="{BB962C8B-B14F-4D97-AF65-F5344CB8AC3E}">
        <p14:creationId xmlns:p14="http://schemas.microsoft.com/office/powerpoint/2010/main" val="2109025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3</a:t>
            </a:fld>
            <a:endParaRPr lang="en-US"/>
          </a:p>
        </p:txBody>
      </p:sp>
    </p:spTree>
    <p:extLst>
      <p:ext uri="{BB962C8B-B14F-4D97-AF65-F5344CB8AC3E}">
        <p14:creationId xmlns:p14="http://schemas.microsoft.com/office/powerpoint/2010/main" val="288129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4</a:t>
            </a:fld>
            <a:endParaRPr lang="en-US"/>
          </a:p>
        </p:txBody>
      </p:sp>
    </p:spTree>
    <p:extLst>
      <p:ext uri="{BB962C8B-B14F-4D97-AF65-F5344CB8AC3E}">
        <p14:creationId xmlns:p14="http://schemas.microsoft.com/office/powerpoint/2010/main" val="2737384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5</a:t>
            </a:fld>
            <a:endParaRPr lang="en-US"/>
          </a:p>
        </p:txBody>
      </p:sp>
    </p:spTree>
    <p:extLst>
      <p:ext uri="{BB962C8B-B14F-4D97-AF65-F5344CB8AC3E}">
        <p14:creationId xmlns:p14="http://schemas.microsoft.com/office/powerpoint/2010/main" val="1813869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All major cloud providers (private and public) were present at the conference – many with new announcements in how they are integrating, and in many cases using the </a:t>
            </a:r>
            <a:r>
              <a:rPr lang="en-US" dirty="0" err="1"/>
              <a:t>HashiCorp</a:t>
            </a:r>
            <a:r>
              <a:rPr lang="en-US" dirty="0"/>
              <a:t> products within their ecosystem.</a:t>
            </a:r>
          </a:p>
          <a:p>
            <a:endParaRPr lang="en-US" dirty="0"/>
          </a:p>
          <a:p>
            <a:r>
              <a:rPr lang="en-US" dirty="0"/>
              <a:t>I know there are a number of folks in the audience utilizing VMware in their private data centers…..can I get a quick show of hands?</a:t>
            </a:r>
          </a:p>
          <a:p>
            <a:endParaRPr lang="en-US" dirty="0"/>
          </a:p>
          <a:p>
            <a:r>
              <a:rPr lang="en-US" dirty="0"/>
              <a:t>How about AWS users?  GCP?  Azure?</a:t>
            </a:r>
          </a:p>
          <a:p>
            <a:endParaRPr lang="en-US" dirty="0"/>
          </a:p>
          <a:p>
            <a:r>
              <a:rPr lang="en-US" dirty="0"/>
              <a:t>Oracle / </a:t>
            </a:r>
            <a:r>
              <a:rPr lang="en-US" dirty="0" err="1"/>
              <a:t>Allibaba</a:t>
            </a:r>
            <a:endParaRPr lang="en-US" dirty="0"/>
          </a:p>
          <a:p>
            <a:endParaRPr lang="en-US" dirty="0"/>
          </a:p>
          <a:p>
            <a:r>
              <a:rPr lang="en-US" dirty="0"/>
              <a:t>Any not represented on this slide?</a:t>
            </a:r>
          </a:p>
        </p:txBody>
      </p:sp>
      <p:sp>
        <p:nvSpPr>
          <p:cNvPr id="4" name="Slide Number Placeholder 3"/>
          <p:cNvSpPr>
            <a:spLocks noGrp="1"/>
          </p:cNvSpPr>
          <p:nvPr>
            <p:ph type="sldNum" sz="quarter" idx="5"/>
          </p:nvPr>
        </p:nvSpPr>
        <p:spPr/>
        <p:txBody>
          <a:bodyPr/>
          <a:lstStyle/>
          <a:p>
            <a:fld id="{E50FEC41-50A0-0F41-B602-C6D96BA76C81}" type="slidenum">
              <a:rPr lang="en-US" smtClean="0"/>
              <a:t>6</a:t>
            </a:fld>
            <a:endParaRPr lang="en-US"/>
          </a:p>
        </p:txBody>
      </p:sp>
    </p:spTree>
    <p:extLst>
      <p:ext uri="{BB962C8B-B14F-4D97-AF65-F5344CB8AC3E}">
        <p14:creationId xmlns:p14="http://schemas.microsoft.com/office/powerpoint/2010/main" val="1550598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err="1">
                <a:solidFill>
                  <a:schemeClr val="tx1"/>
                </a:solidFill>
                <a:effectLst/>
                <a:latin typeface="+mn-lt"/>
                <a:ea typeface="+mn-ea"/>
                <a:cs typeface="+mn-cs"/>
              </a:rPr>
              <a:t>HashiCorp</a:t>
            </a:r>
            <a:r>
              <a:rPr lang="en-US" sz="1200" b="0" i="0" u="none" strike="noStrike" kern="1200" dirty="0">
                <a:solidFill>
                  <a:schemeClr val="tx1"/>
                </a:solidFill>
                <a:effectLst/>
                <a:latin typeface="+mn-lt"/>
                <a:ea typeface="+mn-ea"/>
                <a:cs typeface="+mn-cs"/>
              </a:rPr>
              <a:t> Vault is a secrets management service designed to grant access to databases, cloud APIs and other services dynamically based on the application requesting access.</a:t>
            </a:r>
          </a:p>
          <a:p>
            <a:r>
              <a:rPr lang="en-US" sz="1200" b="0" i="0" u="none" strike="noStrike" kern="1200" dirty="0">
                <a:solidFill>
                  <a:schemeClr val="tx1"/>
                </a:solidFill>
                <a:effectLst/>
                <a:latin typeface="+mn-lt"/>
                <a:ea typeface="+mn-ea"/>
                <a:cs typeface="+mn-cs"/>
              </a:rPr>
              <a:t>It’s a great tool for scaling the management and consumption of secrets within both cloud and on-premise environments.</a:t>
            </a:r>
          </a:p>
          <a:p>
            <a:endParaRPr lang="en-US" dirty="0"/>
          </a:p>
          <a:p>
            <a:r>
              <a:rPr lang="en-US" sz="1200" b="0" i="0" u="none" strike="noStrike" kern="1200" dirty="0">
                <a:solidFill>
                  <a:schemeClr val="tx1"/>
                </a:solidFill>
                <a:effectLst/>
                <a:latin typeface="+mn-lt"/>
                <a:ea typeface="+mn-ea"/>
                <a:cs typeface="+mn-cs"/>
              </a:rPr>
              <a:t>Automatic Unsealing of Vault has been added to the open source release of the product in Version 1.0, after previously only being available in Vault Enterprise.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Typically, Vault requires a </a:t>
            </a:r>
            <a:r>
              <a:rPr lang="en-US" sz="1200" b="0" i="0" u="none" strike="noStrike" kern="1200" dirty="0" err="1">
                <a:solidFill>
                  <a:schemeClr val="tx1"/>
                </a:solidFill>
                <a:effectLst/>
                <a:latin typeface="+mn-lt"/>
                <a:ea typeface="+mn-ea"/>
                <a:cs typeface="+mn-cs"/>
              </a:rPr>
              <a:t>customisable</a:t>
            </a:r>
            <a:r>
              <a:rPr lang="en-US" sz="1200" b="0" i="0" u="none" strike="noStrike" kern="1200" dirty="0">
                <a:solidFill>
                  <a:schemeClr val="tx1"/>
                </a:solidFill>
                <a:effectLst/>
                <a:latin typeface="+mn-lt"/>
                <a:ea typeface="+mn-ea"/>
                <a:cs typeface="+mn-cs"/>
              </a:rPr>
              <a:t> number of users to provide their own keys to ‘unseal’ Vault – allowing access to the secrets storage.</a:t>
            </a:r>
          </a:p>
          <a:p>
            <a:r>
              <a:rPr lang="en-US" sz="1200" b="0" i="0" u="none" strike="noStrike" kern="1200" dirty="0">
                <a:solidFill>
                  <a:schemeClr val="tx1"/>
                </a:solidFill>
                <a:effectLst/>
                <a:latin typeface="+mn-lt"/>
                <a:ea typeface="+mn-ea"/>
                <a:cs typeface="+mn-cs"/>
              </a:rPr>
              <a:t>With Automatic Unsealing, the key management services within cloud providers like AWS Key Management Service (KMS) can be used to take custody of these keys. And Vault can automatically unseal its secrets removing the need for operators to intervene.</a:t>
            </a:r>
          </a:p>
          <a:p>
            <a:endParaRPr lang="en-US" dirty="0"/>
          </a:p>
          <a:p>
            <a:r>
              <a:rPr lang="en-US" sz="1200" b="0" i="0" u="none" strike="noStrike" kern="1200" dirty="0">
                <a:solidFill>
                  <a:schemeClr val="tx1"/>
                </a:solidFill>
                <a:effectLst/>
                <a:latin typeface="+mn-lt"/>
                <a:ea typeface="+mn-ea"/>
                <a:cs typeface="+mn-cs"/>
              </a:rPr>
              <a:t>Advisor is being designed to monitor usage patterns for services talking to Vault and to notify the Vault user when a service has been granted permissions in excess of what it is actually using. By comparing the Vault Access Control List granted to a service and the actual secrets that it is requesting, a differential is calculated between the two – showing what access is unused.</a:t>
            </a:r>
          </a:p>
          <a:p>
            <a:r>
              <a:rPr lang="en-US" sz="1200" b="0" i="0" u="none" strike="noStrike" kern="1200" dirty="0">
                <a:solidFill>
                  <a:schemeClr val="tx1"/>
                </a:solidFill>
                <a:effectLst/>
                <a:latin typeface="+mn-lt"/>
                <a:ea typeface="+mn-ea"/>
                <a:cs typeface="+mn-cs"/>
              </a:rPr>
              <a:t>This means that Vault will make it easier to use the principle of least privilege for your Vault Access Control Lists, giving suggestions for what access can be removed.</a:t>
            </a:r>
          </a:p>
          <a:p>
            <a:endParaRPr lang="en-US" dirty="0"/>
          </a:p>
          <a:p>
            <a:endParaRPr lang="en-US" dirty="0"/>
          </a:p>
          <a:p>
            <a:r>
              <a:rPr lang="en-US" sz="1200" b="0" i="0" u="none" strike="noStrike" kern="1200" dirty="0">
                <a:solidFill>
                  <a:schemeClr val="tx1"/>
                </a:solidFill>
                <a:effectLst/>
                <a:latin typeface="+mn-lt"/>
                <a:ea typeface="+mn-ea"/>
                <a:cs typeface="+mn-cs"/>
              </a:rPr>
              <a:t>Vault 1.0 also makes the auto unseal capability formerly part of Vault Enterprise available in open source. This allows users to more easily automate the provisioning and lifecycle of Vault without a manual unseal process. </a:t>
            </a:r>
          </a:p>
          <a:p>
            <a:endParaRPr lang="en-US"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8</a:t>
            </a:fld>
            <a:endParaRPr lang="en-US"/>
          </a:p>
        </p:txBody>
      </p:sp>
    </p:spTree>
    <p:extLst>
      <p:ext uri="{BB962C8B-B14F-4D97-AF65-F5344CB8AC3E}">
        <p14:creationId xmlns:p14="http://schemas.microsoft.com/office/powerpoint/2010/main" val="1256420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9</a:t>
            </a:fld>
            <a:endParaRPr lang="en-US"/>
          </a:p>
        </p:txBody>
      </p:sp>
    </p:spTree>
    <p:extLst>
      <p:ext uri="{BB962C8B-B14F-4D97-AF65-F5344CB8AC3E}">
        <p14:creationId xmlns:p14="http://schemas.microsoft.com/office/powerpoint/2010/main" val="2774426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50FEC41-50A0-0F41-B602-C6D96BA76C81}" type="slidenum">
              <a:rPr lang="en-US" smtClean="0"/>
              <a:t>11</a:t>
            </a:fld>
            <a:endParaRPr lang="en-US"/>
          </a:p>
        </p:txBody>
      </p:sp>
    </p:spTree>
    <p:extLst>
      <p:ext uri="{BB962C8B-B14F-4D97-AF65-F5344CB8AC3E}">
        <p14:creationId xmlns:p14="http://schemas.microsoft.com/office/powerpoint/2010/main" val="893401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4FCCE-4F93-DE45-B8EF-488804A27E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FAC1E3-124C-5C41-9D8C-FC9D6885C6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58D1C8-FF04-C643-83F5-93E6772CBC69}"/>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4BD93B65-96A4-1F42-A243-D61BE4BDA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CD590-EECF-8342-9AAF-B4F48AA14C0D}"/>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152336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1E3AF-6876-AF41-84BA-60488F6003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A5D4094-DE1E-964C-9854-304B8897CB8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16E331-2AE2-3F4D-81B7-0255162383C0}"/>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38863B49-3D78-164E-90D6-23AB01B58D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2A6381-047C-C64B-ABA8-6F520363A943}"/>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68612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B2B94-7680-5A4C-B381-C951602F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98EA81-FDB8-A94D-937F-2C7A7BD2C49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7F48AB-F2CA-AC47-B2A9-339F84C2A193}"/>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504E9C0E-6B2C-474B-8631-9779DF1EE9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2EE03-4FD6-3D4D-90E6-BCEDBDABE2AC}"/>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56771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4C759-EC1F-754E-AD0E-6BE4D55641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29A91B-766A-9E4E-BB68-4E2A521CCDF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03829-E5CA-5C40-8B50-253F69D2979F}"/>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1BCD8B06-2232-8B4E-AC7D-7FBEF48DF2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A6A52A-7A03-B24E-ABDF-6099866676BD}"/>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843681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FA76A-8955-6646-A59E-D72D67CA6B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937984-0BEC-1F4E-AF41-5F9073F8E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96A3FD5-4F8A-ED41-8468-AE8DF6F50CF6}"/>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CF71E0E4-D593-DD4A-A268-6844F3C7F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9AC22C-E0F4-C740-A98A-1E21AD176CBA}"/>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843482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435D4-0553-634D-8473-377D491056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7E69D-9379-9F4E-86DE-6A9EF64B08B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C33EE1-1F0A-9343-9432-C07ADE6E04F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30E4DA-352B-B942-9E73-7EA4AB209DB3}"/>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6" name="Footer Placeholder 5">
            <a:extLst>
              <a:ext uri="{FF2B5EF4-FFF2-40B4-BE49-F238E27FC236}">
                <a16:creationId xmlns:a16="http://schemas.microsoft.com/office/drawing/2014/main" id="{6D4BD445-9E1A-A94B-90A4-A062DEBEFC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6E3C5C-1EF0-A542-B354-DCA0CF4C0C0F}"/>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021100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FAB5-A2F6-D04A-90C7-CF312313CE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2F052A-CA5F-E741-BA57-2CEF224223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5C04ECA-FD2B-4642-9E43-A0DD127A6B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15B6C9-7EA6-7F48-B1C4-3C72157DC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12E7CB4-B781-FA4B-8BF9-16FAFF2EA8C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F01A41-AED2-7B4A-A9BD-6DB3C6585D3D}"/>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8" name="Footer Placeholder 7">
            <a:extLst>
              <a:ext uri="{FF2B5EF4-FFF2-40B4-BE49-F238E27FC236}">
                <a16:creationId xmlns:a16="http://schemas.microsoft.com/office/drawing/2014/main" id="{72E5A942-C4B8-CC45-AA83-0AEE050A8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181E06-A68D-EE41-829D-C7D18CAD0DD6}"/>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922006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C64C-1364-834E-9B79-D8DAA43E51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E592BC-0EA4-084E-BF23-E0234240A231}"/>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4" name="Footer Placeholder 3">
            <a:extLst>
              <a:ext uri="{FF2B5EF4-FFF2-40B4-BE49-F238E27FC236}">
                <a16:creationId xmlns:a16="http://schemas.microsoft.com/office/drawing/2014/main" id="{2917E2C6-08ED-A242-BB5E-C02D0CE6E56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151485-2243-4646-9C08-8388BA9AC78A}"/>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4085878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8623EF-7C9A-1942-B060-51107CF3DED8}"/>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3" name="Footer Placeholder 2">
            <a:extLst>
              <a:ext uri="{FF2B5EF4-FFF2-40B4-BE49-F238E27FC236}">
                <a16:creationId xmlns:a16="http://schemas.microsoft.com/office/drawing/2014/main" id="{446F68D0-ACD5-A542-9087-AF9C9431BF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2AD2F0-DDAE-E947-903C-F99503F666C9}"/>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35012691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37163-3F60-5045-9963-AC1CF5937F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329925A-E60F-6243-873D-ED4C6C8BF6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9A16D6-02C2-5F44-A752-0CC0BF1AD1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7318C3E-5F29-3849-9EFB-8388038D565D}"/>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6" name="Footer Placeholder 5">
            <a:extLst>
              <a:ext uri="{FF2B5EF4-FFF2-40B4-BE49-F238E27FC236}">
                <a16:creationId xmlns:a16="http://schemas.microsoft.com/office/drawing/2014/main" id="{44781028-0601-6540-81E7-C3733715A3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E4148E-91F4-5B46-991F-D5204E5AD893}"/>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1519597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36AE2-ECA8-444E-802D-F482C61135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2631702-5934-4F4C-8A20-4CFBA33A64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CF356A-5DE0-684B-85F8-AEFD5A3EE1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51561F-6572-9C42-B362-1F3C90831F0D}"/>
              </a:ext>
            </a:extLst>
          </p:cNvPr>
          <p:cNvSpPr>
            <a:spLocks noGrp="1"/>
          </p:cNvSpPr>
          <p:nvPr>
            <p:ph type="dt" sz="half" idx="10"/>
          </p:nvPr>
        </p:nvSpPr>
        <p:spPr/>
        <p:txBody>
          <a:bodyPr/>
          <a:lstStyle/>
          <a:p>
            <a:fld id="{A264FF62-D28C-A442-A9AB-A150B0E807B0}" type="datetimeFigureOut">
              <a:rPr lang="en-US" smtClean="0"/>
              <a:t>2/14/19</a:t>
            </a:fld>
            <a:endParaRPr lang="en-US"/>
          </a:p>
        </p:txBody>
      </p:sp>
      <p:sp>
        <p:nvSpPr>
          <p:cNvPr id="6" name="Footer Placeholder 5">
            <a:extLst>
              <a:ext uri="{FF2B5EF4-FFF2-40B4-BE49-F238E27FC236}">
                <a16:creationId xmlns:a16="http://schemas.microsoft.com/office/drawing/2014/main" id="{B4191942-4D17-844F-888D-368C77DE73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6FD67D-544D-D049-AE8D-FBC27CF21526}"/>
              </a:ext>
            </a:extLst>
          </p:cNvPr>
          <p:cNvSpPr>
            <a:spLocks noGrp="1"/>
          </p:cNvSpPr>
          <p:nvPr>
            <p:ph type="sldNum" sz="quarter" idx="12"/>
          </p:nvPr>
        </p:nvSpPr>
        <p:spPr/>
        <p:txBody>
          <a:bodyPr/>
          <a:lstStyle/>
          <a:p>
            <a:fld id="{E217CF81-7591-9746-8EF2-7C8EF7CA651C}" type="slidenum">
              <a:rPr lang="en-US" smtClean="0"/>
              <a:t>‹#›</a:t>
            </a:fld>
            <a:endParaRPr lang="en-US"/>
          </a:p>
        </p:txBody>
      </p:sp>
    </p:spTree>
    <p:extLst>
      <p:ext uri="{BB962C8B-B14F-4D97-AF65-F5344CB8AC3E}">
        <p14:creationId xmlns:p14="http://schemas.microsoft.com/office/powerpoint/2010/main" val="2433237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634AE1-B97A-E648-9A46-68FC12AD5C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B3C3940-B237-C24D-95B6-27CD884EDC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694144-1B3B-5D4D-B852-671F174463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64FF62-D28C-A442-A9AB-A150B0E807B0}" type="datetimeFigureOut">
              <a:rPr lang="en-US" smtClean="0"/>
              <a:t>2/14/19</a:t>
            </a:fld>
            <a:endParaRPr lang="en-US"/>
          </a:p>
        </p:txBody>
      </p:sp>
      <p:sp>
        <p:nvSpPr>
          <p:cNvPr id="5" name="Footer Placeholder 4">
            <a:extLst>
              <a:ext uri="{FF2B5EF4-FFF2-40B4-BE49-F238E27FC236}">
                <a16:creationId xmlns:a16="http://schemas.microsoft.com/office/drawing/2014/main" id="{84AE93C7-4D68-6B42-A314-54E204697F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6A1816-B5EC-E34D-B31C-B0F59D1117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17CF81-7591-9746-8EF2-7C8EF7CA651C}" type="slidenum">
              <a:rPr lang="en-US" smtClean="0"/>
              <a:t>‹#›</a:t>
            </a:fld>
            <a:endParaRPr lang="en-US"/>
          </a:p>
        </p:txBody>
      </p:sp>
    </p:spTree>
    <p:extLst>
      <p:ext uri="{BB962C8B-B14F-4D97-AF65-F5344CB8AC3E}">
        <p14:creationId xmlns:p14="http://schemas.microsoft.com/office/powerpoint/2010/main" val="1892754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34D4AE-E474-0448-8C8B-9039B3A29AFB}"/>
              </a:ext>
            </a:extLst>
          </p:cNvPr>
          <p:cNvPicPr>
            <a:picLocks noChangeAspect="1"/>
          </p:cNvPicPr>
          <p:nvPr/>
        </p:nvPicPr>
        <p:blipFill>
          <a:blip r:embed="rId3"/>
          <a:stretch>
            <a:fill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2599510F-1800-C142-99D1-8E744E32BF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77320" y="150205"/>
            <a:ext cx="1846709" cy="1231139"/>
          </a:xfrm>
          <a:prstGeom prst="rect">
            <a:avLst/>
          </a:prstGeom>
        </p:spPr>
      </p:pic>
    </p:spTree>
    <p:extLst>
      <p:ext uri="{BB962C8B-B14F-4D97-AF65-F5344CB8AC3E}">
        <p14:creationId xmlns:p14="http://schemas.microsoft.com/office/powerpoint/2010/main" val="1952151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9863C-93AB-B24B-BB64-6932E3013226}"/>
              </a:ext>
            </a:extLst>
          </p:cNvPr>
          <p:cNvSpPr>
            <a:spLocks noGrp="1"/>
          </p:cNvSpPr>
          <p:nvPr>
            <p:ph type="title"/>
          </p:nvPr>
        </p:nvSpPr>
        <p:spPr/>
        <p:txBody>
          <a:bodyPr/>
          <a:lstStyle/>
          <a:p>
            <a:r>
              <a:rPr lang="en-US" dirty="0"/>
              <a:t>Evolving Secrets Management </a:t>
            </a:r>
          </a:p>
        </p:txBody>
      </p:sp>
      <p:sp>
        <p:nvSpPr>
          <p:cNvPr id="3" name="Content Placeholder 2">
            <a:extLst>
              <a:ext uri="{FF2B5EF4-FFF2-40B4-BE49-F238E27FC236}">
                <a16:creationId xmlns:a16="http://schemas.microsoft.com/office/drawing/2014/main" id="{F4E4B403-92AC-C046-BC89-C78435B22A4A}"/>
              </a:ext>
            </a:extLst>
          </p:cNvPr>
          <p:cNvSpPr>
            <a:spLocks noGrp="1"/>
          </p:cNvSpPr>
          <p:nvPr>
            <p:ph idx="1"/>
          </p:nvPr>
        </p:nvSpPr>
        <p:spPr/>
        <p:txBody>
          <a:bodyPr>
            <a:normAutofit fontScale="85000" lnSpcReduction="10000"/>
          </a:bodyPr>
          <a:lstStyle/>
          <a:p>
            <a:r>
              <a:rPr lang="en-US" dirty="0"/>
              <a:t>Manual</a:t>
            </a:r>
          </a:p>
          <a:p>
            <a:pPr lvl="1"/>
            <a:r>
              <a:rPr lang="en-US" dirty="0"/>
              <a:t>Characteristics:  Manual, Use the UI to update the password</a:t>
            </a:r>
          </a:p>
          <a:p>
            <a:pPr lvl="1"/>
            <a:r>
              <a:rPr lang="en-US" dirty="0"/>
              <a:t>Pain Points: Time Consuming, Password is known by one admin, shares it with others</a:t>
            </a:r>
          </a:p>
          <a:p>
            <a:r>
              <a:rPr lang="en-US" dirty="0"/>
              <a:t>Semi Automated with single password for all hosts</a:t>
            </a:r>
          </a:p>
          <a:p>
            <a:pPr lvl="1"/>
            <a:r>
              <a:rPr lang="en-US" dirty="0"/>
              <a:t>Characteristics:  Starting to use tools like </a:t>
            </a:r>
            <a:r>
              <a:rPr lang="en-US" dirty="0" err="1"/>
              <a:t>PowerCLI</a:t>
            </a:r>
            <a:r>
              <a:rPr lang="en-US" dirty="0"/>
              <a:t>, </a:t>
            </a:r>
            <a:r>
              <a:rPr lang="en-US" dirty="0" err="1"/>
              <a:t>etc</a:t>
            </a:r>
            <a:r>
              <a:rPr lang="en-US" dirty="0"/>
              <a:t> to update the password</a:t>
            </a:r>
          </a:p>
          <a:p>
            <a:pPr lvl="1"/>
            <a:r>
              <a:rPr lang="en-US" dirty="0"/>
              <a:t>Pain Points: Password is known by one admin, shares it with others, password is updated only when administrator has time to run the script, limited versioning</a:t>
            </a:r>
          </a:p>
          <a:p>
            <a:r>
              <a:rPr lang="en-US" dirty="0"/>
              <a:t>Automated with single password for all hosts</a:t>
            </a:r>
          </a:p>
          <a:p>
            <a:pPr lvl="1"/>
            <a:r>
              <a:rPr lang="en-US" dirty="0"/>
              <a:t>Characteristics:  Automated </a:t>
            </a:r>
            <a:r>
              <a:rPr lang="en-US" dirty="0" err="1"/>
              <a:t>PowerCLI</a:t>
            </a:r>
            <a:r>
              <a:rPr lang="en-US" dirty="0"/>
              <a:t>, possibly REST API to rotate passwords</a:t>
            </a:r>
          </a:p>
          <a:p>
            <a:pPr lvl="1"/>
            <a:r>
              <a:rPr lang="en-US" dirty="0"/>
              <a:t>Pain Points: Password is known by one admin, shares it with others</a:t>
            </a:r>
          </a:p>
          <a:p>
            <a:r>
              <a:rPr lang="en-US" dirty="0"/>
              <a:t>Fully Automated </a:t>
            </a:r>
          </a:p>
          <a:p>
            <a:pPr lvl="1"/>
            <a:r>
              <a:rPr lang="en-US" dirty="0"/>
              <a:t>Characteristics:  Automated </a:t>
            </a:r>
            <a:r>
              <a:rPr lang="en-US" dirty="0" err="1"/>
              <a:t>PowerCLI</a:t>
            </a:r>
            <a:r>
              <a:rPr lang="en-US" dirty="0"/>
              <a:t>, REST API to rotate passwords, unique password for all hosts, changed dynamically and still allows for manual revoke </a:t>
            </a:r>
            <a:r>
              <a:rPr lang="en-US"/>
              <a:t>and updates</a:t>
            </a:r>
            <a:endParaRPr lang="en-US" dirty="0"/>
          </a:p>
        </p:txBody>
      </p:sp>
    </p:spTree>
    <p:extLst>
      <p:ext uri="{BB962C8B-B14F-4D97-AF65-F5344CB8AC3E}">
        <p14:creationId xmlns:p14="http://schemas.microsoft.com/office/powerpoint/2010/main" val="3113272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err="1"/>
              <a:t>PowerCLI</a:t>
            </a:r>
            <a:endParaRPr lang="en-US" dirty="0"/>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565708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Discover Your </a:t>
            </a:r>
            <a:r>
              <a:rPr lang="en-US" dirty="0" err="1"/>
              <a:t>ESXi</a:t>
            </a:r>
            <a:r>
              <a:rPr lang="en-US" dirty="0"/>
              <a:t> Servers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1525831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Store the Credentials for </a:t>
            </a:r>
            <a:r>
              <a:rPr lang="en-US" dirty="0" err="1"/>
              <a:t>ESXi</a:t>
            </a:r>
            <a:r>
              <a:rPr lang="en-US" dirty="0"/>
              <a:t> Hosts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28414704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Update the Credentials of your </a:t>
            </a:r>
            <a:r>
              <a:rPr lang="en-US" dirty="0" err="1"/>
              <a:t>ESXi</a:t>
            </a:r>
            <a:r>
              <a:rPr lang="en-US" dirty="0"/>
              <a:t> Hosts</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a:p>
            <a:endParaRPr lang="en-US" dirty="0"/>
          </a:p>
          <a:p>
            <a:endParaRPr lang="en-US" dirty="0"/>
          </a:p>
          <a:p>
            <a:r>
              <a:rPr lang="en-US" dirty="0"/>
              <a:t>Version Control</a:t>
            </a:r>
          </a:p>
        </p:txBody>
      </p:sp>
    </p:spTree>
    <p:extLst>
      <p:ext uri="{BB962C8B-B14F-4D97-AF65-F5344CB8AC3E}">
        <p14:creationId xmlns:p14="http://schemas.microsoft.com/office/powerpoint/2010/main" val="1697674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Provide Unique Credentials for each </a:t>
            </a:r>
            <a:r>
              <a:rPr lang="en-US" dirty="0" err="1"/>
              <a:t>ESXi</a:t>
            </a:r>
            <a:r>
              <a:rPr lang="en-US" dirty="0"/>
              <a:t> Host</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3260174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Log When Credentials are Read/Changed</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One Liner</a:t>
            </a:r>
          </a:p>
        </p:txBody>
      </p:sp>
    </p:spTree>
    <p:extLst>
      <p:ext uri="{BB962C8B-B14F-4D97-AF65-F5344CB8AC3E}">
        <p14:creationId xmlns:p14="http://schemas.microsoft.com/office/powerpoint/2010/main" val="136330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Customers are Adopting Cloud</a:t>
            </a:r>
          </a:p>
        </p:txBody>
      </p:sp>
      <p:pic>
        <p:nvPicPr>
          <p:cNvPr id="5" name="Content Placeholder 4">
            <a:extLst>
              <a:ext uri="{FF2B5EF4-FFF2-40B4-BE49-F238E27FC236}">
                <a16:creationId xmlns:a16="http://schemas.microsoft.com/office/drawing/2014/main" id="{3C09DA9D-051A-824B-8192-D86788756FA6}"/>
              </a:ext>
            </a:extLst>
          </p:cNvPr>
          <p:cNvPicPr>
            <a:picLocks noGrp="1" noChangeAspect="1"/>
          </p:cNvPicPr>
          <p:nvPr>
            <p:ph idx="1"/>
          </p:nvPr>
        </p:nvPicPr>
        <p:blipFill>
          <a:blip r:embed="rId3"/>
          <a:stretch>
            <a:fillRect/>
          </a:stretch>
        </p:blipFill>
        <p:spPr>
          <a:xfrm>
            <a:off x="1320591" y="1825625"/>
            <a:ext cx="9550818" cy="4351338"/>
          </a:xfrm>
        </p:spPr>
      </p:pic>
    </p:spTree>
    <p:extLst>
      <p:ext uri="{BB962C8B-B14F-4D97-AF65-F5344CB8AC3E}">
        <p14:creationId xmlns:p14="http://schemas.microsoft.com/office/powerpoint/2010/main" val="1556065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BAFAAF-D940-DB43-A7D6-5A468EAA1372}"/>
              </a:ext>
            </a:extLst>
          </p:cNvPr>
          <p:cNvPicPr>
            <a:picLocks noChangeAspect="1"/>
          </p:cNvPicPr>
          <p:nvPr/>
        </p:nvPicPr>
        <p:blipFill rotWithShape="1">
          <a:blip r:embed="rId3"/>
          <a:srcRect b="39530"/>
          <a:stretch/>
        </p:blipFill>
        <p:spPr>
          <a:xfrm>
            <a:off x="1594855" y="546616"/>
            <a:ext cx="9002289" cy="5443636"/>
          </a:xfrm>
          <a:prstGeom prst="rect">
            <a:avLst/>
          </a:prstGeom>
        </p:spPr>
      </p:pic>
    </p:spTree>
    <p:extLst>
      <p:ext uri="{BB962C8B-B14F-4D97-AF65-F5344CB8AC3E}">
        <p14:creationId xmlns:p14="http://schemas.microsoft.com/office/powerpoint/2010/main" val="4017795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But the Reality is …..</a:t>
            </a:r>
            <a:br>
              <a:rPr lang="en-US" dirty="0"/>
            </a:br>
            <a:r>
              <a:rPr lang="en-US" dirty="0"/>
              <a:t>Enterprises are Running Data Centers</a:t>
            </a:r>
          </a:p>
        </p:txBody>
      </p:sp>
    </p:spTree>
    <p:extLst>
      <p:ext uri="{BB962C8B-B14F-4D97-AF65-F5344CB8AC3E}">
        <p14:creationId xmlns:p14="http://schemas.microsoft.com/office/powerpoint/2010/main" val="2606575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a:xfrm>
            <a:off x="838200" y="365125"/>
            <a:ext cx="10515600" cy="1325563"/>
          </a:xfrm>
        </p:spPr>
        <p:txBody>
          <a:bodyPr/>
          <a:lstStyle/>
          <a:p>
            <a:pPr algn="ctr"/>
            <a:r>
              <a:rPr lang="en-US"/>
              <a:t>And those Enterprises….</a:t>
            </a:r>
            <a:br>
              <a:rPr lang="en-US"/>
            </a:br>
            <a:r>
              <a:rPr lang="en-US"/>
              <a:t>are running VMware</a:t>
            </a:r>
            <a:endParaRPr lang="en-US" dirty="0"/>
          </a:p>
        </p:txBody>
      </p:sp>
      <p:sp>
        <p:nvSpPr>
          <p:cNvPr id="6" name="Content Placeholder 5">
            <a:extLst>
              <a:ext uri="{FF2B5EF4-FFF2-40B4-BE49-F238E27FC236}">
                <a16:creationId xmlns:a16="http://schemas.microsoft.com/office/drawing/2014/main" id="{E4614EAE-CB15-754B-AA50-7551D3560CA0}"/>
              </a:ext>
            </a:extLst>
          </p:cNvPr>
          <p:cNvSpPr>
            <a:spLocks noGrp="1"/>
          </p:cNvSpPr>
          <p:nvPr>
            <p:ph idx="1"/>
          </p:nvPr>
        </p:nvSpPr>
        <p:spPr>
          <a:xfrm>
            <a:off x="838200" y="1825625"/>
            <a:ext cx="10515600" cy="4351338"/>
          </a:xfrm>
        </p:spPr>
        <p:txBody>
          <a:bodyPr/>
          <a:lstStyle/>
          <a:p>
            <a:pPr marL="0" indent="0">
              <a:buNone/>
            </a:pPr>
            <a:endParaRPr lang="en-US" dirty="0"/>
          </a:p>
          <a:p>
            <a:pPr marL="0" indent="0">
              <a:buNone/>
            </a:pPr>
            <a:endParaRPr lang="en-US" dirty="0"/>
          </a:p>
          <a:p>
            <a:pPr marL="0" indent="0">
              <a:buNone/>
            </a:pPr>
            <a:r>
              <a:rPr lang="en-US" dirty="0"/>
              <a:t>“Most of the World is virtualized running VMware”</a:t>
            </a:r>
          </a:p>
          <a:p>
            <a:pPr marL="0" indent="0">
              <a:buNone/>
            </a:pPr>
            <a:endParaRPr lang="en-US" dirty="0"/>
          </a:p>
          <a:p>
            <a:pPr marL="0" indent="0">
              <a:buNone/>
            </a:pPr>
            <a:r>
              <a:rPr lang="en-US" dirty="0"/>
              <a:t>Andy </a:t>
            </a:r>
            <a:r>
              <a:rPr lang="en-US" dirty="0" err="1"/>
              <a:t>Jassy</a:t>
            </a:r>
            <a:endParaRPr lang="en-US" dirty="0"/>
          </a:p>
          <a:p>
            <a:pPr marL="0" indent="0">
              <a:buNone/>
            </a:pPr>
            <a:r>
              <a:rPr lang="en-US" dirty="0"/>
              <a:t>CEO Amazon Web Service</a:t>
            </a:r>
          </a:p>
          <a:p>
            <a:pPr marL="0" indent="0">
              <a:buNone/>
            </a:pPr>
            <a:r>
              <a:rPr lang="en-US" dirty="0"/>
              <a:t>AWS </a:t>
            </a:r>
            <a:r>
              <a:rPr lang="en-US" dirty="0" err="1"/>
              <a:t>re:Invent</a:t>
            </a:r>
            <a:r>
              <a:rPr lang="en-US" dirty="0"/>
              <a:t> 2018</a:t>
            </a:r>
          </a:p>
          <a:p>
            <a:pPr marL="0" indent="0">
              <a:buNone/>
            </a:pPr>
            <a:r>
              <a:rPr lang="en-US" dirty="0"/>
              <a:t>Keynote</a:t>
            </a:r>
          </a:p>
        </p:txBody>
      </p:sp>
    </p:spTree>
    <p:extLst>
      <p:ext uri="{BB962C8B-B14F-4D97-AF65-F5344CB8AC3E}">
        <p14:creationId xmlns:p14="http://schemas.microsoft.com/office/powerpoint/2010/main" val="32884780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But Maybe Not That Securely</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How many VM admins utilize the same root password for all of their </a:t>
            </a:r>
            <a:r>
              <a:rPr lang="en-US" dirty="0" err="1"/>
              <a:t>ESXi</a:t>
            </a:r>
            <a:r>
              <a:rPr lang="en-US" dirty="0"/>
              <a:t> servers?</a:t>
            </a:r>
          </a:p>
          <a:p>
            <a:r>
              <a:rPr lang="en-US" dirty="0"/>
              <a:t>When was the last time you updated the root password for your </a:t>
            </a:r>
            <a:r>
              <a:rPr lang="en-US" dirty="0" err="1"/>
              <a:t>ESXi</a:t>
            </a:r>
            <a:r>
              <a:rPr lang="en-US" dirty="0"/>
              <a:t> servers?</a:t>
            </a:r>
          </a:p>
          <a:p>
            <a:r>
              <a:rPr lang="en-US" dirty="0"/>
              <a:t>Do old VM admins who have left your organization still have your root passwords memorized?</a:t>
            </a:r>
          </a:p>
        </p:txBody>
      </p:sp>
    </p:spTree>
    <p:extLst>
      <p:ext uri="{BB962C8B-B14F-4D97-AF65-F5344CB8AC3E}">
        <p14:creationId xmlns:p14="http://schemas.microsoft.com/office/powerpoint/2010/main" val="2529191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80539-5C86-5341-814D-B02DC9FB7FE2}"/>
              </a:ext>
            </a:extLst>
          </p:cNvPr>
          <p:cNvSpPr>
            <a:spLocks noGrp="1"/>
          </p:cNvSpPr>
          <p:nvPr>
            <p:ph type="title"/>
          </p:nvPr>
        </p:nvSpPr>
        <p:spPr/>
        <p:txBody>
          <a:bodyPr/>
          <a:lstStyle/>
          <a:p>
            <a:r>
              <a:rPr lang="en-US" dirty="0"/>
              <a:t>Multi-Cloud </a:t>
            </a:r>
          </a:p>
        </p:txBody>
      </p:sp>
      <p:sp>
        <p:nvSpPr>
          <p:cNvPr id="3" name="Content Placeholder 2">
            <a:extLst>
              <a:ext uri="{FF2B5EF4-FFF2-40B4-BE49-F238E27FC236}">
                <a16:creationId xmlns:a16="http://schemas.microsoft.com/office/drawing/2014/main" id="{9E378A54-4B9F-9D4A-A92F-9708C17BDB81}"/>
              </a:ext>
            </a:extLst>
          </p:cNvPr>
          <p:cNvSpPr>
            <a:spLocks noGrp="1"/>
          </p:cNvSpPr>
          <p:nvPr>
            <p:ph idx="1"/>
          </p:nvPr>
        </p:nvSpPr>
        <p:spPr/>
        <p:txBody>
          <a:bodyPr/>
          <a:lstStyle/>
          <a:p>
            <a:pPr marL="0" indent="0">
              <a:buNone/>
            </a:pPr>
            <a:endParaRPr lang="en-US" dirty="0"/>
          </a:p>
          <a:p>
            <a:pPr marL="0" indent="0">
              <a:buNone/>
            </a:pPr>
            <a:r>
              <a:rPr lang="en-US" dirty="0"/>
              <a:t>It would really be helpful if I could use the same software and tools that I have invested all of this time and resource into to manage my infrastructure on-premises  the last number of years but be able to use it to run my infrastructure on public cloud infrastructure.</a:t>
            </a:r>
          </a:p>
          <a:p>
            <a:endParaRPr lang="en-US" dirty="0"/>
          </a:p>
          <a:p>
            <a:endParaRPr lang="en-US" dirty="0"/>
          </a:p>
        </p:txBody>
      </p:sp>
    </p:spTree>
    <p:extLst>
      <p:ext uri="{BB962C8B-B14F-4D97-AF65-F5344CB8AC3E}">
        <p14:creationId xmlns:p14="http://schemas.microsoft.com/office/powerpoint/2010/main" val="2945322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9CC29-2659-4B49-800C-1777DE74F3E3}"/>
              </a:ext>
            </a:extLst>
          </p:cNvPr>
          <p:cNvSpPr>
            <a:spLocks noGrp="1"/>
          </p:cNvSpPr>
          <p:nvPr>
            <p:ph type="title"/>
          </p:nvPr>
        </p:nvSpPr>
        <p:spPr/>
        <p:txBody>
          <a:bodyPr/>
          <a:lstStyle/>
          <a:p>
            <a:r>
              <a:rPr lang="en-US" dirty="0"/>
              <a:t>Vault</a:t>
            </a:r>
          </a:p>
        </p:txBody>
      </p:sp>
      <p:sp>
        <p:nvSpPr>
          <p:cNvPr id="3" name="Content Placeholder 2">
            <a:extLst>
              <a:ext uri="{FF2B5EF4-FFF2-40B4-BE49-F238E27FC236}">
                <a16:creationId xmlns:a16="http://schemas.microsoft.com/office/drawing/2014/main" id="{57D29EA6-1DAB-6344-9520-0195521D13C8}"/>
              </a:ext>
            </a:extLst>
          </p:cNvPr>
          <p:cNvSpPr>
            <a:spLocks noGrp="1"/>
          </p:cNvSpPr>
          <p:nvPr>
            <p:ph sz="half" idx="1"/>
          </p:nvPr>
        </p:nvSpPr>
        <p:spPr/>
        <p:txBody>
          <a:bodyPr/>
          <a:lstStyle/>
          <a:p>
            <a:r>
              <a:rPr lang="en-US" dirty="0"/>
              <a:t>Automatic </a:t>
            </a:r>
            <a:r>
              <a:rPr lang="en-US" dirty="0" err="1"/>
              <a:t>Usealing</a:t>
            </a:r>
            <a:r>
              <a:rPr lang="en-US" dirty="0"/>
              <a:t> with Key Management Services </a:t>
            </a:r>
          </a:p>
          <a:p>
            <a:r>
              <a:rPr lang="en-US" dirty="0"/>
              <a:t>Vault Advisor</a:t>
            </a:r>
          </a:p>
          <a:p>
            <a:r>
              <a:rPr lang="en-US" dirty="0"/>
              <a:t>Vault Learn</a:t>
            </a:r>
          </a:p>
          <a:p>
            <a:r>
              <a:rPr lang="en-US" dirty="0"/>
              <a:t>Kubernetes Support</a:t>
            </a:r>
          </a:p>
          <a:p>
            <a:endParaRPr lang="en-US" dirty="0"/>
          </a:p>
        </p:txBody>
      </p:sp>
      <p:pic>
        <p:nvPicPr>
          <p:cNvPr id="1026" name="Picture 2" descr="screenshot.png">
            <a:extLst>
              <a:ext uri="{FF2B5EF4-FFF2-40B4-BE49-F238E27FC236}">
                <a16:creationId xmlns:a16="http://schemas.microsoft.com/office/drawing/2014/main" id="{6398980B-C68C-8648-9DBA-BDE10A9ABA8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172200" y="1950798"/>
            <a:ext cx="5181600" cy="4100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3916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05386-E2B8-4445-B83E-D5215E09118E}"/>
              </a:ext>
            </a:extLst>
          </p:cNvPr>
          <p:cNvSpPr>
            <a:spLocks noGrp="1"/>
          </p:cNvSpPr>
          <p:nvPr>
            <p:ph type="title"/>
          </p:nvPr>
        </p:nvSpPr>
        <p:spPr/>
        <p:txBody>
          <a:bodyPr/>
          <a:lstStyle/>
          <a:p>
            <a:pPr algn="ctr"/>
            <a:r>
              <a:rPr lang="en-US" dirty="0"/>
              <a:t>Tools of the Trade</a:t>
            </a:r>
          </a:p>
        </p:txBody>
      </p:sp>
      <p:sp>
        <p:nvSpPr>
          <p:cNvPr id="4" name="Content Placeholder 3">
            <a:extLst>
              <a:ext uri="{FF2B5EF4-FFF2-40B4-BE49-F238E27FC236}">
                <a16:creationId xmlns:a16="http://schemas.microsoft.com/office/drawing/2014/main" id="{DB10BDAA-9491-D745-A4CD-D1C082835583}"/>
              </a:ext>
            </a:extLst>
          </p:cNvPr>
          <p:cNvSpPr>
            <a:spLocks noGrp="1"/>
          </p:cNvSpPr>
          <p:nvPr>
            <p:ph idx="1"/>
          </p:nvPr>
        </p:nvSpPr>
        <p:spPr/>
        <p:txBody>
          <a:bodyPr/>
          <a:lstStyle/>
          <a:p>
            <a:r>
              <a:rPr lang="en-US" dirty="0"/>
              <a:t>vSphere Client</a:t>
            </a:r>
          </a:p>
          <a:p>
            <a:r>
              <a:rPr lang="en-US" dirty="0" err="1"/>
              <a:t>PowerCLI</a:t>
            </a:r>
            <a:endParaRPr lang="en-US" dirty="0"/>
          </a:p>
          <a:p>
            <a:r>
              <a:rPr lang="en-US" dirty="0"/>
              <a:t>Python</a:t>
            </a:r>
          </a:p>
        </p:txBody>
      </p:sp>
    </p:spTree>
    <p:extLst>
      <p:ext uri="{BB962C8B-B14F-4D97-AF65-F5344CB8AC3E}">
        <p14:creationId xmlns:p14="http://schemas.microsoft.com/office/powerpoint/2010/main" val="31731427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2003</TotalTime>
  <Words>982</Words>
  <Application>Microsoft Macintosh PowerPoint</Application>
  <PresentationFormat>Widescreen</PresentationFormat>
  <Paragraphs>121</Paragraphs>
  <Slides>16</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Customers are Adopting Cloud</vt:lpstr>
      <vt:lpstr>PowerPoint Presentation</vt:lpstr>
      <vt:lpstr>But the Reality is ….. Enterprises are Running Data Centers</vt:lpstr>
      <vt:lpstr>And those Enterprises…. are running VMware</vt:lpstr>
      <vt:lpstr>But Maybe Not That Securely</vt:lpstr>
      <vt:lpstr>Multi-Cloud </vt:lpstr>
      <vt:lpstr>Vault</vt:lpstr>
      <vt:lpstr>Tools of the Trade</vt:lpstr>
      <vt:lpstr>Evolving Secrets Management </vt:lpstr>
      <vt:lpstr>PowerCLI</vt:lpstr>
      <vt:lpstr>Discover Your ESXi Servers</vt:lpstr>
      <vt:lpstr>Store the Credentials for ESXi Hosts</vt:lpstr>
      <vt:lpstr>Update the Credentials of your ESXi Hosts</vt:lpstr>
      <vt:lpstr>Provide Unique Credentials for each ESXi Host</vt:lpstr>
      <vt:lpstr>Log When Credentials are Read/Changed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Gabe Maentz</dc:creator>
  <cp:lastModifiedBy>Gabe Maentz</cp:lastModifiedBy>
  <cp:revision>24</cp:revision>
  <dcterms:created xsi:type="dcterms:W3CDTF">2018-10-29T20:46:42Z</dcterms:created>
  <dcterms:modified xsi:type="dcterms:W3CDTF">2019-02-15T19:53:02Z</dcterms:modified>
</cp:coreProperties>
</file>